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7" r:id="rId4"/>
  </p:sldMasterIdLst>
  <p:notesMasterIdLst>
    <p:notesMasterId r:id="rId70"/>
  </p:notesMasterIdLst>
  <p:handoutMasterIdLst>
    <p:handoutMasterId r:id="rId71"/>
  </p:handoutMasterIdLst>
  <p:sldIdLst>
    <p:sldId id="268" r:id="rId5"/>
    <p:sldId id="274" r:id="rId6"/>
    <p:sldId id="317" r:id="rId7"/>
    <p:sldId id="270" r:id="rId8"/>
    <p:sldId id="271" r:id="rId9"/>
    <p:sldId id="269" r:id="rId10"/>
    <p:sldId id="272" r:id="rId11"/>
    <p:sldId id="275" r:id="rId12"/>
    <p:sldId id="273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276" r:id="rId68"/>
    <p:sldId id="267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5" autoAdjust="0"/>
  </p:normalViewPr>
  <p:slideViewPr>
    <p:cSldViewPr snapToGrid="0" snapToObjects="1">
      <p:cViewPr varScale="1">
        <p:scale>
          <a:sx n="91" d="100"/>
          <a:sy n="91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3552" y="-29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8/layout/LinedList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US" sz="1600" b="0" dirty="0"/>
            <a:t>Reduce children in out of home care by 10% 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700"/>
        </a:p>
      </dgm:t>
    </dgm:pt>
    <dgm:pt modelId="{808B76D0-8EC7-469A-93AC-7A6017188A9D}" type="sibTrans" cxnId="{C5E94186-9CB6-4C42-92B3-C546CC53A7B9}">
      <dgm:prSet phldrT="1"/>
      <dgm:spPr/>
      <dgm:t>
        <a:bodyPr/>
        <a:lstStyle/>
        <a:p>
          <a:endParaRPr lang="en-US"/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US" sz="1600" dirty="0"/>
            <a:t>Reduce children &amp; adults in CSU, Inpatient, &amp; Detox by 15%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700"/>
        </a:p>
      </dgm:t>
    </dgm:pt>
    <dgm:pt modelId="{FEF1E80E-8A9E-4B0A-817C-2A4CFDCF3FB2}" type="sibTrans" cxnId="{0F866C41-EB5F-47BD-A2CD-A58671F15B67}">
      <dgm:prSet phldrT="2"/>
      <dgm:spPr/>
      <dgm:t>
        <a:bodyPr/>
        <a:lstStyle/>
        <a:p>
          <a:endParaRPr lang="en-US"/>
        </a:p>
      </dgm:t>
    </dgm:pt>
    <dgm:pt modelId="{93A6A030-ABAB-4EFA-B539-0FDB3E07C1EF}">
      <dgm:prSet custT="1"/>
      <dgm:spPr/>
      <dgm:t>
        <a:bodyPr anchor="ctr"/>
        <a:lstStyle/>
        <a:p>
          <a:r>
            <a:rPr lang="en-US" sz="1600" dirty="0"/>
            <a:t>Goal – June 2021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700"/>
        </a:p>
      </dgm:t>
    </dgm:pt>
    <dgm:pt modelId="{BFE0749E-E343-4A6F-BD09-2810EE6B4BD7}" type="sibTrans" cxnId="{4B40C8DC-6B57-4F5B-8440-7241C649700B}">
      <dgm:prSet phldrT="3"/>
      <dgm:spPr/>
      <dgm:t>
        <a:bodyPr/>
        <a:lstStyle/>
        <a:p>
          <a:endParaRPr lang="en-US"/>
        </a:p>
      </dgm:t>
    </dgm:pt>
    <dgm:pt modelId="{05CB8F5C-D395-AD40-BBD9-53369BE84640}" type="pres">
      <dgm:prSet presAssocID="{D4503D04-C97E-4622-AE07-D0307CB3B4C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5F5B303-C42A-0F46-B1B4-9FC2C90E8F5B}" type="pres">
      <dgm:prSet presAssocID="{AAC263CB-8256-4B03-92FE-1622698FB3E9}" presName="thickLine" presStyleLbl="alignNode1" presStyleIdx="0" presStyleCnt="3"/>
      <dgm:spPr/>
    </dgm:pt>
    <dgm:pt modelId="{8991E26A-5377-6C4C-8ACE-EF7A7F0A5D91}" type="pres">
      <dgm:prSet presAssocID="{AAC263CB-8256-4B03-92FE-1622698FB3E9}" presName="horz1" presStyleCnt="0"/>
      <dgm:spPr/>
    </dgm:pt>
    <dgm:pt modelId="{ADE9C513-F9D6-7C40-9628-67B2B6D9AAB3}" type="pres">
      <dgm:prSet presAssocID="{AAC263CB-8256-4B03-92FE-1622698FB3E9}" presName="tx1" presStyleLbl="revTx" presStyleIdx="0" presStyleCnt="3"/>
      <dgm:spPr/>
      <dgm:t>
        <a:bodyPr/>
        <a:lstStyle/>
        <a:p>
          <a:endParaRPr lang="en-US"/>
        </a:p>
      </dgm:t>
    </dgm:pt>
    <dgm:pt modelId="{5EBEDC1B-DA6E-E346-9EA8-82F9E7C92E5D}" type="pres">
      <dgm:prSet presAssocID="{AAC263CB-8256-4B03-92FE-1622698FB3E9}" presName="vert1" presStyleCnt="0"/>
      <dgm:spPr/>
    </dgm:pt>
    <dgm:pt modelId="{B6682269-A845-6E41-9BE5-F15128675201}" type="pres">
      <dgm:prSet presAssocID="{4E8D2E69-0173-4BD3-B96A-7A9C5DD12B47}" presName="thickLine" presStyleLbl="alignNode1" presStyleIdx="1" presStyleCnt="3"/>
      <dgm:spPr/>
    </dgm:pt>
    <dgm:pt modelId="{B6250893-DD69-9641-83FE-37FE4BA6A95F}" type="pres">
      <dgm:prSet presAssocID="{4E8D2E69-0173-4BD3-B96A-7A9C5DD12B47}" presName="horz1" presStyleCnt="0"/>
      <dgm:spPr/>
    </dgm:pt>
    <dgm:pt modelId="{C98F729D-14CA-1448-A52F-24A02E051745}" type="pres">
      <dgm:prSet presAssocID="{4E8D2E69-0173-4BD3-B96A-7A9C5DD12B47}" presName="tx1" presStyleLbl="revTx" presStyleIdx="1" presStyleCnt="3"/>
      <dgm:spPr/>
      <dgm:t>
        <a:bodyPr/>
        <a:lstStyle/>
        <a:p>
          <a:endParaRPr lang="en-US"/>
        </a:p>
      </dgm:t>
    </dgm:pt>
    <dgm:pt modelId="{A5761775-219E-F647-B0FE-73507CBA0C1C}" type="pres">
      <dgm:prSet presAssocID="{4E8D2E69-0173-4BD3-B96A-7A9C5DD12B47}" presName="vert1" presStyleCnt="0"/>
      <dgm:spPr/>
    </dgm:pt>
    <dgm:pt modelId="{D1894A20-DB91-634C-8782-9C8A13103FF6}" type="pres">
      <dgm:prSet presAssocID="{93A6A030-ABAB-4EFA-B539-0FDB3E07C1EF}" presName="thickLine" presStyleLbl="alignNode1" presStyleIdx="2" presStyleCnt="3"/>
      <dgm:spPr/>
    </dgm:pt>
    <dgm:pt modelId="{853F3E66-3B0E-C841-98D5-6802A7A2E4A8}" type="pres">
      <dgm:prSet presAssocID="{93A6A030-ABAB-4EFA-B539-0FDB3E07C1EF}" presName="horz1" presStyleCnt="0"/>
      <dgm:spPr/>
    </dgm:pt>
    <dgm:pt modelId="{B705F7BA-757C-6549-9C73-2326015D6723}" type="pres">
      <dgm:prSet presAssocID="{93A6A030-ABAB-4EFA-B539-0FDB3E07C1EF}" presName="tx1" presStyleLbl="revTx" presStyleIdx="2" presStyleCnt="3"/>
      <dgm:spPr/>
      <dgm:t>
        <a:bodyPr/>
        <a:lstStyle/>
        <a:p>
          <a:endParaRPr lang="en-US"/>
        </a:p>
      </dgm:t>
    </dgm:pt>
    <dgm:pt modelId="{9AF48A18-E74E-3E43-BCF5-5CD009AF2410}" type="pres">
      <dgm:prSet presAssocID="{93A6A030-ABAB-4EFA-B539-0FDB3E07C1EF}" presName="vert1" presStyleCnt="0"/>
      <dgm:spPr/>
    </dgm:pt>
  </dgm:ptLst>
  <dgm:cxnLst>
    <dgm:cxn modelId="{6B5095C9-0410-4AA3-B27B-9F5461D584A9}" type="presOf" srcId="{AAC263CB-8256-4B03-92FE-1622698FB3E9}" destId="{ADE9C513-F9D6-7C40-9628-67B2B6D9AAB3}" srcOrd="0" destOrd="0" presId="urn:microsoft.com/office/officeart/2008/layout/LinedList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5DCD85D4-C9AC-4FF9-8CF7-75A1DB339DF0}" type="presOf" srcId="{4E8D2E69-0173-4BD3-B96A-7A9C5DD12B47}" destId="{C98F729D-14CA-1448-A52F-24A02E051745}" srcOrd="0" destOrd="0" presId="urn:microsoft.com/office/officeart/2008/layout/LinedList"/>
    <dgm:cxn modelId="{1C480D9B-BFFF-487A-A296-1909F8771784}" type="presOf" srcId="{93A6A030-ABAB-4EFA-B539-0FDB3E07C1EF}" destId="{B705F7BA-757C-6549-9C73-2326015D6723}" srcOrd="0" destOrd="0" presId="urn:microsoft.com/office/officeart/2008/layout/Line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B961F658-1A01-419D-8829-C19CF33B683E}" type="presOf" srcId="{D4503D04-C97E-4622-AE07-D0307CB3B4CA}" destId="{05CB8F5C-D395-AD40-BBD9-53369BE84640}" srcOrd="0" destOrd="0" presId="urn:microsoft.com/office/officeart/2008/layout/LinedList"/>
    <dgm:cxn modelId="{305B609F-F4D4-467A-8D6C-0CE8327B5064}" type="presParOf" srcId="{05CB8F5C-D395-AD40-BBD9-53369BE84640}" destId="{15F5B303-C42A-0F46-B1B4-9FC2C90E8F5B}" srcOrd="0" destOrd="0" presId="urn:microsoft.com/office/officeart/2008/layout/LinedList"/>
    <dgm:cxn modelId="{1FF3B57A-B3B2-47B4-BF99-6BF3AE14355A}" type="presParOf" srcId="{05CB8F5C-D395-AD40-BBD9-53369BE84640}" destId="{8991E26A-5377-6C4C-8ACE-EF7A7F0A5D91}" srcOrd="1" destOrd="0" presId="urn:microsoft.com/office/officeart/2008/layout/LinedList"/>
    <dgm:cxn modelId="{CD6252FF-5568-41D9-9B28-4FA46E8379E2}" type="presParOf" srcId="{8991E26A-5377-6C4C-8ACE-EF7A7F0A5D91}" destId="{ADE9C513-F9D6-7C40-9628-67B2B6D9AAB3}" srcOrd="0" destOrd="0" presId="urn:microsoft.com/office/officeart/2008/layout/LinedList"/>
    <dgm:cxn modelId="{0C3480C7-7EF3-4C7D-9287-C263F3299DD2}" type="presParOf" srcId="{8991E26A-5377-6C4C-8ACE-EF7A7F0A5D91}" destId="{5EBEDC1B-DA6E-E346-9EA8-82F9E7C92E5D}" srcOrd="1" destOrd="0" presId="urn:microsoft.com/office/officeart/2008/layout/LinedList"/>
    <dgm:cxn modelId="{3F16D9FD-91FC-4C5A-990C-0E6B40BC39BE}" type="presParOf" srcId="{05CB8F5C-D395-AD40-BBD9-53369BE84640}" destId="{B6682269-A845-6E41-9BE5-F15128675201}" srcOrd="2" destOrd="0" presId="urn:microsoft.com/office/officeart/2008/layout/LinedList"/>
    <dgm:cxn modelId="{93551DAF-37A9-4B0F-88D7-C532A565C645}" type="presParOf" srcId="{05CB8F5C-D395-AD40-BBD9-53369BE84640}" destId="{B6250893-DD69-9641-83FE-37FE4BA6A95F}" srcOrd="3" destOrd="0" presId="urn:microsoft.com/office/officeart/2008/layout/LinedList"/>
    <dgm:cxn modelId="{43B49782-15C2-457E-B349-A76A5BAAE1D0}" type="presParOf" srcId="{B6250893-DD69-9641-83FE-37FE4BA6A95F}" destId="{C98F729D-14CA-1448-A52F-24A02E051745}" srcOrd="0" destOrd="0" presId="urn:microsoft.com/office/officeart/2008/layout/LinedList"/>
    <dgm:cxn modelId="{13E09BE0-0395-431C-8941-FB9DA6C3A9C0}" type="presParOf" srcId="{B6250893-DD69-9641-83FE-37FE4BA6A95F}" destId="{A5761775-219E-F647-B0FE-73507CBA0C1C}" srcOrd="1" destOrd="0" presId="urn:microsoft.com/office/officeart/2008/layout/LinedList"/>
    <dgm:cxn modelId="{7C47D258-CADF-4379-ACB0-53035ABF9896}" type="presParOf" srcId="{05CB8F5C-D395-AD40-BBD9-53369BE84640}" destId="{D1894A20-DB91-634C-8782-9C8A13103FF6}" srcOrd="4" destOrd="0" presId="urn:microsoft.com/office/officeart/2008/layout/LinedList"/>
    <dgm:cxn modelId="{52191ABC-F4E2-49BC-8DF8-7052F5A8B576}" type="presParOf" srcId="{05CB8F5C-D395-AD40-BBD9-53369BE84640}" destId="{853F3E66-3B0E-C841-98D5-6802A7A2E4A8}" srcOrd="5" destOrd="0" presId="urn:microsoft.com/office/officeart/2008/layout/LinedList"/>
    <dgm:cxn modelId="{380DD7A1-93C9-4F55-AC16-9C70BD97C3A4}" type="presParOf" srcId="{853F3E66-3B0E-C841-98D5-6802A7A2E4A8}" destId="{B705F7BA-757C-6549-9C73-2326015D6723}" srcOrd="0" destOrd="0" presId="urn:microsoft.com/office/officeart/2008/layout/LinedList"/>
    <dgm:cxn modelId="{C1A29389-0FA5-45C7-9310-044A512177EB}" type="presParOf" srcId="{853F3E66-3B0E-C841-98D5-6802A7A2E4A8}" destId="{9AF48A18-E74E-3E43-BCF5-5CD009AF2410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8/layout/LinedList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US" sz="1600" b="0" dirty="0"/>
            <a:t>Increase pre-crisis contacts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700"/>
        </a:p>
      </dgm:t>
    </dgm:pt>
    <dgm:pt modelId="{808B76D0-8EC7-469A-93AC-7A6017188A9D}" type="sibTrans" cxnId="{C5E94186-9CB6-4C42-92B3-C546CC53A7B9}">
      <dgm:prSet phldrT="1"/>
      <dgm:spPr/>
      <dgm:t>
        <a:bodyPr/>
        <a:lstStyle/>
        <a:p>
          <a:endParaRPr lang="en-US"/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US" sz="1600" dirty="0"/>
            <a:t>Community</a:t>
          </a:r>
          <a:r>
            <a:rPr lang="en-US" sz="1600" baseline="0" dirty="0"/>
            <a:t> awareness activities</a:t>
          </a:r>
        </a:p>
        <a:p>
          <a:r>
            <a:rPr lang="en-US" sz="1600" baseline="0" dirty="0"/>
            <a:t>Referrals to community services</a:t>
          </a:r>
        </a:p>
        <a:p>
          <a:r>
            <a:rPr lang="en-US" sz="1600" baseline="0" dirty="0"/>
            <a:t>Face to Face services: education, treatment, </a:t>
          </a:r>
          <a:r>
            <a:rPr lang="en-US" sz="1600" baseline="0" dirty="0" err="1"/>
            <a:t>etc</a:t>
          </a:r>
          <a:endParaRPr lang="en-US" sz="1600" dirty="0"/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700"/>
        </a:p>
      </dgm:t>
    </dgm:pt>
    <dgm:pt modelId="{FEF1E80E-8A9E-4B0A-817C-2A4CFDCF3FB2}" type="sibTrans" cxnId="{0F866C41-EB5F-47BD-A2CD-A58671F15B67}">
      <dgm:prSet phldrT="2"/>
      <dgm:spPr/>
      <dgm:t>
        <a:bodyPr/>
        <a:lstStyle/>
        <a:p>
          <a:endParaRPr lang="en-US"/>
        </a:p>
      </dgm:t>
    </dgm:pt>
    <dgm:pt modelId="{93A6A030-ABAB-4EFA-B539-0FDB3E07C1EF}">
      <dgm:prSet custT="1"/>
      <dgm:spPr/>
      <dgm:t>
        <a:bodyPr anchor="ctr"/>
        <a:lstStyle/>
        <a:p>
          <a:r>
            <a:rPr lang="en-US" sz="1600" dirty="0"/>
            <a:t>Goal – June 2021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700"/>
        </a:p>
      </dgm:t>
    </dgm:pt>
    <dgm:pt modelId="{BFE0749E-E343-4A6F-BD09-2810EE6B4BD7}" type="sibTrans" cxnId="{4B40C8DC-6B57-4F5B-8440-7241C649700B}">
      <dgm:prSet phldrT="3"/>
      <dgm:spPr/>
      <dgm:t>
        <a:bodyPr/>
        <a:lstStyle/>
        <a:p>
          <a:endParaRPr lang="en-US"/>
        </a:p>
      </dgm:t>
    </dgm:pt>
    <dgm:pt modelId="{05CB8F5C-D395-AD40-BBD9-53369BE84640}" type="pres">
      <dgm:prSet presAssocID="{D4503D04-C97E-4622-AE07-D0307CB3B4C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5F5B303-C42A-0F46-B1B4-9FC2C90E8F5B}" type="pres">
      <dgm:prSet presAssocID="{AAC263CB-8256-4B03-92FE-1622698FB3E9}" presName="thickLine" presStyleLbl="alignNode1" presStyleIdx="0" presStyleCnt="3"/>
      <dgm:spPr/>
    </dgm:pt>
    <dgm:pt modelId="{8991E26A-5377-6C4C-8ACE-EF7A7F0A5D91}" type="pres">
      <dgm:prSet presAssocID="{AAC263CB-8256-4B03-92FE-1622698FB3E9}" presName="horz1" presStyleCnt="0"/>
      <dgm:spPr/>
    </dgm:pt>
    <dgm:pt modelId="{ADE9C513-F9D6-7C40-9628-67B2B6D9AAB3}" type="pres">
      <dgm:prSet presAssocID="{AAC263CB-8256-4B03-92FE-1622698FB3E9}" presName="tx1" presStyleLbl="revTx" presStyleIdx="0" presStyleCnt="3"/>
      <dgm:spPr/>
      <dgm:t>
        <a:bodyPr/>
        <a:lstStyle/>
        <a:p>
          <a:endParaRPr lang="en-US"/>
        </a:p>
      </dgm:t>
    </dgm:pt>
    <dgm:pt modelId="{5EBEDC1B-DA6E-E346-9EA8-82F9E7C92E5D}" type="pres">
      <dgm:prSet presAssocID="{AAC263CB-8256-4B03-92FE-1622698FB3E9}" presName="vert1" presStyleCnt="0"/>
      <dgm:spPr/>
    </dgm:pt>
    <dgm:pt modelId="{B6682269-A845-6E41-9BE5-F15128675201}" type="pres">
      <dgm:prSet presAssocID="{4E8D2E69-0173-4BD3-B96A-7A9C5DD12B47}" presName="thickLine" presStyleLbl="alignNode1" presStyleIdx="1" presStyleCnt="3"/>
      <dgm:spPr/>
    </dgm:pt>
    <dgm:pt modelId="{B6250893-DD69-9641-83FE-37FE4BA6A95F}" type="pres">
      <dgm:prSet presAssocID="{4E8D2E69-0173-4BD3-B96A-7A9C5DD12B47}" presName="horz1" presStyleCnt="0"/>
      <dgm:spPr/>
    </dgm:pt>
    <dgm:pt modelId="{C98F729D-14CA-1448-A52F-24A02E051745}" type="pres">
      <dgm:prSet presAssocID="{4E8D2E69-0173-4BD3-B96A-7A9C5DD12B47}" presName="tx1" presStyleLbl="revTx" presStyleIdx="1" presStyleCnt="3"/>
      <dgm:spPr/>
      <dgm:t>
        <a:bodyPr/>
        <a:lstStyle/>
        <a:p>
          <a:endParaRPr lang="en-US"/>
        </a:p>
      </dgm:t>
    </dgm:pt>
    <dgm:pt modelId="{A5761775-219E-F647-B0FE-73507CBA0C1C}" type="pres">
      <dgm:prSet presAssocID="{4E8D2E69-0173-4BD3-B96A-7A9C5DD12B47}" presName="vert1" presStyleCnt="0"/>
      <dgm:spPr/>
    </dgm:pt>
    <dgm:pt modelId="{D1894A20-DB91-634C-8782-9C8A13103FF6}" type="pres">
      <dgm:prSet presAssocID="{93A6A030-ABAB-4EFA-B539-0FDB3E07C1EF}" presName="thickLine" presStyleLbl="alignNode1" presStyleIdx="2" presStyleCnt="3"/>
      <dgm:spPr/>
    </dgm:pt>
    <dgm:pt modelId="{853F3E66-3B0E-C841-98D5-6802A7A2E4A8}" type="pres">
      <dgm:prSet presAssocID="{93A6A030-ABAB-4EFA-B539-0FDB3E07C1EF}" presName="horz1" presStyleCnt="0"/>
      <dgm:spPr/>
    </dgm:pt>
    <dgm:pt modelId="{B705F7BA-757C-6549-9C73-2326015D6723}" type="pres">
      <dgm:prSet presAssocID="{93A6A030-ABAB-4EFA-B539-0FDB3E07C1EF}" presName="tx1" presStyleLbl="revTx" presStyleIdx="2" presStyleCnt="3"/>
      <dgm:spPr/>
      <dgm:t>
        <a:bodyPr/>
        <a:lstStyle/>
        <a:p>
          <a:endParaRPr lang="en-US"/>
        </a:p>
      </dgm:t>
    </dgm:pt>
    <dgm:pt modelId="{9AF48A18-E74E-3E43-BCF5-5CD009AF2410}" type="pres">
      <dgm:prSet presAssocID="{93A6A030-ABAB-4EFA-B539-0FDB3E07C1EF}" presName="vert1" presStyleCnt="0"/>
      <dgm:spPr/>
    </dgm:pt>
  </dgm:ptLst>
  <dgm:cxnLst>
    <dgm:cxn modelId="{6B5095C9-0410-4AA3-B27B-9F5461D584A9}" type="presOf" srcId="{AAC263CB-8256-4B03-92FE-1622698FB3E9}" destId="{ADE9C513-F9D6-7C40-9628-67B2B6D9AAB3}" srcOrd="0" destOrd="0" presId="urn:microsoft.com/office/officeart/2008/layout/LinedList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5DCD85D4-C9AC-4FF9-8CF7-75A1DB339DF0}" type="presOf" srcId="{4E8D2E69-0173-4BD3-B96A-7A9C5DD12B47}" destId="{C98F729D-14CA-1448-A52F-24A02E051745}" srcOrd="0" destOrd="0" presId="urn:microsoft.com/office/officeart/2008/layout/LinedList"/>
    <dgm:cxn modelId="{1C480D9B-BFFF-487A-A296-1909F8771784}" type="presOf" srcId="{93A6A030-ABAB-4EFA-B539-0FDB3E07C1EF}" destId="{B705F7BA-757C-6549-9C73-2326015D6723}" srcOrd="0" destOrd="0" presId="urn:microsoft.com/office/officeart/2008/layout/Line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B961F658-1A01-419D-8829-C19CF33B683E}" type="presOf" srcId="{D4503D04-C97E-4622-AE07-D0307CB3B4CA}" destId="{05CB8F5C-D395-AD40-BBD9-53369BE84640}" srcOrd="0" destOrd="0" presId="urn:microsoft.com/office/officeart/2008/layout/LinedList"/>
    <dgm:cxn modelId="{305B609F-F4D4-467A-8D6C-0CE8327B5064}" type="presParOf" srcId="{05CB8F5C-D395-AD40-BBD9-53369BE84640}" destId="{15F5B303-C42A-0F46-B1B4-9FC2C90E8F5B}" srcOrd="0" destOrd="0" presId="urn:microsoft.com/office/officeart/2008/layout/LinedList"/>
    <dgm:cxn modelId="{1FF3B57A-B3B2-47B4-BF99-6BF3AE14355A}" type="presParOf" srcId="{05CB8F5C-D395-AD40-BBD9-53369BE84640}" destId="{8991E26A-5377-6C4C-8ACE-EF7A7F0A5D91}" srcOrd="1" destOrd="0" presId="urn:microsoft.com/office/officeart/2008/layout/LinedList"/>
    <dgm:cxn modelId="{CD6252FF-5568-41D9-9B28-4FA46E8379E2}" type="presParOf" srcId="{8991E26A-5377-6C4C-8ACE-EF7A7F0A5D91}" destId="{ADE9C513-F9D6-7C40-9628-67B2B6D9AAB3}" srcOrd="0" destOrd="0" presId="urn:microsoft.com/office/officeart/2008/layout/LinedList"/>
    <dgm:cxn modelId="{0C3480C7-7EF3-4C7D-9287-C263F3299DD2}" type="presParOf" srcId="{8991E26A-5377-6C4C-8ACE-EF7A7F0A5D91}" destId="{5EBEDC1B-DA6E-E346-9EA8-82F9E7C92E5D}" srcOrd="1" destOrd="0" presId="urn:microsoft.com/office/officeart/2008/layout/LinedList"/>
    <dgm:cxn modelId="{3F16D9FD-91FC-4C5A-990C-0E6B40BC39BE}" type="presParOf" srcId="{05CB8F5C-D395-AD40-BBD9-53369BE84640}" destId="{B6682269-A845-6E41-9BE5-F15128675201}" srcOrd="2" destOrd="0" presId="urn:microsoft.com/office/officeart/2008/layout/LinedList"/>
    <dgm:cxn modelId="{93551DAF-37A9-4B0F-88D7-C532A565C645}" type="presParOf" srcId="{05CB8F5C-D395-AD40-BBD9-53369BE84640}" destId="{B6250893-DD69-9641-83FE-37FE4BA6A95F}" srcOrd="3" destOrd="0" presId="urn:microsoft.com/office/officeart/2008/layout/LinedList"/>
    <dgm:cxn modelId="{43B49782-15C2-457E-B349-A76A5BAAE1D0}" type="presParOf" srcId="{B6250893-DD69-9641-83FE-37FE4BA6A95F}" destId="{C98F729D-14CA-1448-A52F-24A02E051745}" srcOrd="0" destOrd="0" presId="urn:microsoft.com/office/officeart/2008/layout/LinedList"/>
    <dgm:cxn modelId="{13E09BE0-0395-431C-8941-FB9DA6C3A9C0}" type="presParOf" srcId="{B6250893-DD69-9641-83FE-37FE4BA6A95F}" destId="{A5761775-219E-F647-B0FE-73507CBA0C1C}" srcOrd="1" destOrd="0" presId="urn:microsoft.com/office/officeart/2008/layout/LinedList"/>
    <dgm:cxn modelId="{7C47D258-CADF-4379-ACB0-53035ABF9896}" type="presParOf" srcId="{05CB8F5C-D395-AD40-BBD9-53369BE84640}" destId="{D1894A20-DB91-634C-8782-9C8A13103FF6}" srcOrd="4" destOrd="0" presId="urn:microsoft.com/office/officeart/2008/layout/LinedList"/>
    <dgm:cxn modelId="{52191ABC-F4E2-49BC-8DF8-7052F5A8B576}" type="presParOf" srcId="{05CB8F5C-D395-AD40-BBD9-53369BE84640}" destId="{853F3E66-3B0E-C841-98D5-6802A7A2E4A8}" srcOrd="5" destOrd="0" presId="urn:microsoft.com/office/officeart/2008/layout/LinedList"/>
    <dgm:cxn modelId="{380DD7A1-93C9-4F55-AC16-9C70BD97C3A4}" type="presParOf" srcId="{853F3E66-3B0E-C841-98D5-6802A7A2E4A8}" destId="{B705F7BA-757C-6549-9C73-2326015D6723}" srcOrd="0" destOrd="0" presId="urn:microsoft.com/office/officeart/2008/layout/LinedList"/>
    <dgm:cxn modelId="{C1A29389-0FA5-45C7-9310-044A512177EB}" type="presParOf" srcId="{853F3E66-3B0E-C841-98D5-6802A7A2E4A8}" destId="{9AF48A18-E74E-3E43-BCF5-5CD009AF2410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8/layout/LinedList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/>
      <dgm:t>
        <a:bodyPr anchor="ctr"/>
        <a:lstStyle/>
        <a:p>
          <a:r>
            <a:rPr lang="en-US" sz="1600" b="0" dirty="0"/>
            <a:t>% of children with verified abuse who had at least one other verified finding in the prior 12 months – Goal is 3% (baseline 7.4%)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700"/>
        </a:p>
      </dgm:t>
    </dgm:pt>
    <dgm:pt modelId="{808B76D0-8EC7-469A-93AC-7A6017188A9D}" type="sibTrans" cxnId="{C5E94186-9CB6-4C42-92B3-C546CC53A7B9}">
      <dgm:prSet phldrT="1"/>
      <dgm:spPr/>
      <dgm:t>
        <a:bodyPr/>
        <a:lstStyle/>
        <a:p>
          <a:endParaRPr lang="en-US"/>
        </a:p>
      </dgm:t>
    </dgm:pt>
    <dgm:pt modelId="{4E8D2E69-0173-4BD3-B96A-7A9C5DD12B47}">
      <dgm:prSet custT="1"/>
      <dgm:spPr/>
      <dgm:t>
        <a:bodyPr anchor="ctr"/>
        <a:lstStyle/>
        <a:p>
          <a:r>
            <a:rPr lang="en-US" sz="1600" dirty="0"/>
            <a:t>% of people entering SAMH crisis state who had exited one of those states in the prior 12 months – Goal is 10% (baseline 20.7%)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700"/>
        </a:p>
      </dgm:t>
    </dgm:pt>
    <dgm:pt modelId="{FEF1E80E-8A9E-4B0A-817C-2A4CFDCF3FB2}" type="sibTrans" cxnId="{0F866C41-EB5F-47BD-A2CD-A58671F15B67}">
      <dgm:prSet phldrT="2"/>
      <dgm:spPr/>
      <dgm:t>
        <a:bodyPr/>
        <a:lstStyle/>
        <a:p>
          <a:endParaRPr lang="en-US"/>
        </a:p>
      </dgm:t>
    </dgm:pt>
    <dgm:pt modelId="{93A6A030-ABAB-4EFA-B539-0FDB3E07C1EF}">
      <dgm:prSet custT="1"/>
      <dgm:spPr/>
      <dgm:t>
        <a:bodyPr anchor="ctr"/>
        <a:lstStyle/>
        <a:p>
          <a:r>
            <a:rPr lang="en-US" sz="1600" dirty="0"/>
            <a:t>Goal – June 2021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700"/>
        </a:p>
      </dgm:t>
    </dgm:pt>
    <dgm:pt modelId="{BFE0749E-E343-4A6F-BD09-2810EE6B4BD7}" type="sibTrans" cxnId="{4B40C8DC-6B57-4F5B-8440-7241C649700B}">
      <dgm:prSet phldrT="3"/>
      <dgm:spPr/>
      <dgm:t>
        <a:bodyPr/>
        <a:lstStyle/>
        <a:p>
          <a:endParaRPr lang="en-US"/>
        </a:p>
      </dgm:t>
    </dgm:pt>
    <dgm:pt modelId="{05CB8F5C-D395-AD40-BBD9-53369BE84640}" type="pres">
      <dgm:prSet presAssocID="{D4503D04-C97E-4622-AE07-D0307CB3B4C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5F5B303-C42A-0F46-B1B4-9FC2C90E8F5B}" type="pres">
      <dgm:prSet presAssocID="{AAC263CB-8256-4B03-92FE-1622698FB3E9}" presName="thickLine" presStyleLbl="alignNode1" presStyleIdx="0" presStyleCnt="3"/>
      <dgm:spPr/>
    </dgm:pt>
    <dgm:pt modelId="{8991E26A-5377-6C4C-8ACE-EF7A7F0A5D91}" type="pres">
      <dgm:prSet presAssocID="{AAC263CB-8256-4B03-92FE-1622698FB3E9}" presName="horz1" presStyleCnt="0"/>
      <dgm:spPr/>
    </dgm:pt>
    <dgm:pt modelId="{ADE9C513-F9D6-7C40-9628-67B2B6D9AAB3}" type="pres">
      <dgm:prSet presAssocID="{AAC263CB-8256-4B03-92FE-1622698FB3E9}" presName="tx1" presStyleLbl="revTx" presStyleIdx="0" presStyleCnt="3"/>
      <dgm:spPr/>
      <dgm:t>
        <a:bodyPr/>
        <a:lstStyle/>
        <a:p>
          <a:endParaRPr lang="en-US"/>
        </a:p>
      </dgm:t>
    </dgm:pt>
    <dgm:pt modelId="{5EBEDC1B-DA6E-E346-9EA8-82F9E7C92E5D}" type="pres">
      <dgm:prSet presAssocID="{AAC263CB-8256-4B03-92FE-1622698FB3E9}" presName="vert1" presStyleCnt="0"/>
      <dgm:spPr/>
    </dgm:pt>
    <dgm:pt modelId="{B6682269-A845-6E41-9BE5-F15128675201}" type="pres">
      <dgm:prSet presAssocID="{4E8D2E69-0173-4BD3-B96A-7A9C5DD12B47}" presName="thickLine" presStyleLbl="alignNode1" presStyleIdx="1" presStyleCnt="3"/>
      <dgm:spPr/>
    </dgm:pt>
    <dgm:pt modelId="{B6250893-DD69-9641-83FE-37FE4BA6A95F}" type="pres">
      <dgm:prSet presAssocID="{4E8D2E69-0173-4BD3-B96A-7A9C5DD12B47}" presName="horz1" presStyleCnt="0"/>
      <dgm:spPr/>
    </dgm:pt>
    <dgm:pt modelId="{C98F729D-14CA-1448-A52F-24A02E051745}" type="pres">
      <dgm:prSet presAssocID="{4E8D2E69-0173-4BD3-B96A-7A9C5DD12B47}" presName="tx1" presStyleLbl="revTx" presStyleIdx="1" presStyleCnt="3"/>
      <dgm:spPr/>
      <dgm:t>
        <a:bodyPr/>
        <a:lstStyle/>
        <a:p>
          <a:endParaRPr lang="en-US"/>
        </a:p>
      </dgm:t>
    </dgm:pt>
    <dgm:pt modelId="{A5761775-219E-F647-B0FE-73507CBA0C1C}" type="pres">
      <dgm:prSet presAssocID="{4E8D2E69-0173-4BD3-B96A-7A9C5DD12B47}" presName="vert1" presStyleCnt="0"/>
      <dgm:spPr/>
    </dgm:pt>
    <dgm:pt modelId="{D1894A20-DB91-634C-8782-9C8A13103FF6}" type="pres">
      <dgm:prSet presAssocID="{93A6A030-ABAB-4EFA-B539-0FDB3E07C1EF}" presName="thickLine" presStyleLbl="alignNode1" presStyleIdx="2" presStyleCnt="3"/>
      <dgm:spPr/>
    </dgm:pt>
    <dgm:pt modelId="{853F3E66-3B0E-C841-98D5-6802A7A2E4A8}" type="pres">
      <dgm:prSet presAssocID="{93A6A030-ABAB-4EFA-B539-0FDB3E07C1EF}" presName="horz1" presStyleCnt="0"/>
      <dgm:spPr/>
    </dgm:pt>
    <dgm:pt modelId="{B705F7BA-757C-6549-9C73-2326015D6723}" type="pres">
      <dgm:prSet presAssocID="{93A6A030-ABAB-4EFA-B539-0FDB3E07C1EF}" presName="tx1" presStyleLbl="revTx" presStyleIdx="2" presStyleCnt="3"/>
      <dgm:spPr/>
      <dgm:t>
        <a:bodyPr/>
        <a:lstStyle/>
        <a:p>
          <a:endParaRPr lang="en-US"/>
        </a:p>
      </dgm:t>
    </dgm:pt>
    <dgm:pt modelId="{9AF48A18-E74E-3E43-BCF5-5CD009AF2410}" type="pres">
      <dgm:prSet presAssocID="{93A6A030-ABAB-4EFA-B539-0FDB3E07C1EF}" presName="vert1" presStyleCnt="0"/>
      <dgm:spPr/>
    </dgm:pt>
  </dgm:ptLst>
  <dgm:cxnLst>
    <dgm:cxn modelId="{6B5095C9-0410-4AA3-B27B-9F5461D584A9}" type="presOf" srcId="{AAC263CB-8256-4B03-92FE-1622698FB3E9}" destId="{ADE9C513-F9D6-7C40-9628-67B2B6D9AAB3}" srcOrd="0" destOrd="0" presId="urn:microsoft.com/office/officeart/2008/layout/LinedList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5DCD85D4-C9AC-4FF9-8CF7-75A1DB339DF0}" type="presOf" srcId="{4E8D2E69-0173-4BD3-B96A-7A9C5DD12B47}" destId="{C98F729D-14CA-1448-A52F-24A02E051745}" srcOrd="0" destOrd="0" presId="urn:microsoft.com/office/officeart/2008/layout/LinedList"/>
    <dgm:cxn modelId="{1C480D9B-BFFF-487A-A296-1909F8771784}" type="presOf" srcId="{93A6A030-ABAB-4EFA-B539-0FDB3E07C1EF}" destId="{B705F7BA-757C-6549-9C73-2326015D6723}" srcOrd="0" destOrd="0" presId="urn:microsoft.com/office/officeart/2008/layout/Line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B961F658-1A01-419D-8829-C19CF33B683E}" type="presOf" srcId="{D4503D04-C97E-4622-AE07-D0307CB3B4CA}" destId="{05CB8F5C-D395-AD40-BBD9-53369BE84640}" srcOrd="0" destOrd="0" presId="urn:microsoft.com/office/officeart/2008/layout/LinedList"/>
    <dgm:cxn modelId="{305B609F-F4D4-467A-8D6C-0CE8327B5064}" type="presParOf" srcId="{05CB8F5C-D395-AD40-BBD9-53369BE84640}" destId="{15F5B303-C42A-0F46-B1B4-9FC2C90E8F5B}" srcOrd="0" destOrd="0" presId="urn:microsoft.com/office/officeart/2008/layout/LinedList"/>
    <dgm:cxn modelId="{1FF3B57A-B3B2-47B4-BF99-6BF3AE14355A}" type="presParOf" srcId="{05CB8F5C-D395-AD40-BBD9-53369BE84640}" destId="{8991E26A-5377-6C4C-8ACE-EF7A7F0A5D91}" srcOrd="1" destOrd="0" presId="urn:microsoft.com/office/officeart/2008/layout/LinedList"/>
    <dgm:cxn modelId="{CD6252FF-5568-41D9-9B28-4FA46E8379E2}" type="presParOf" srcId="{8991E26A-5377-6C4C-8ACE-EF7A7F0A5D91}" destId="{ADE9C513-F9D6-7C40-9628-67B2B6D9AAB3}" srcOrd="0" destOrd="0" presId="urn:microsoft.com/office/officeart/2008/layout/LinedList"/>
    <dgm:cxn modelId="{0C3480C7-7EF3-4C7D-9287-C263F3299DD2}" type="presParOf" srcId="{8991E26A-5377-6C4C-8ACE-EF7A7F0A5D91}" destId="{5EBEDC1B-DA6E-E346-9EA8-82F9E7C92E5D}" srcOrd="1" destOrd="0" presId="urn:microsoft.com/office/officeart/2008/layout/LinedList"/>
    <dgm:cxn modelId="{3F16D9FD-91FC-4C5A-990C-0E6B40BC39BE}" type="presParOf" srcId="{05CB8F5C-D395-AD40-BBD9-53369BE84640}" destId="{B6682269-A845-6E41-9BE5-F15128675201}" srcOrd="2" destOrd="0" presId="urn:microsoft.com/office/officeart/2008/layout/LinedList"/>
    <dgm:cxn modelId="{93551DAF-37A9-4B0F-88D7-C532A565C645}" type="presParOf" srcId="{05CB8F5C-D395-AD40-BBD9-53369BE84640}" destId="{B6250893-DD69-9641-83FE-37FE4BA6A95F}" srcOrd="3" destOrd="0" presId="urn:microsoft.com/office/officeart/2008/layout/LinedList"/>
    <dgm:cxn modelId="{43B49782-15C2-457E-B349-A76A5BAAE1D0}" type="presParOf" srcId="{B6250893-DD69-9641-83FE-37FE4BA6A95F}" destId="{C98F729D-14CA-1448-A52F-24A02E051745}" srcOrd="0" destOrd="0" presId="urn:microsoft.com/office/officeart/2008/layout/LinedList"/>
    <dgm:cxn modelId="{13E09BE0-0395-431C-8941-FB9DA6C3A9C0}" type="presParOf" srcId="{B6250893-DD69-9641-83FE-37FE4BA6A95F}" destId="{A5761775-219E-F647-B0FE-73507CBA0C1C}" srcOrd="1" destOrd="0" presId="urn:microsoft.com/office/officeart/2008/layout/LinedList"/>
    <dgm:cxn modelId="{7C47D258-CADF-4379-ACB0-53035ABF9896}" type="presParOf" srcId="{05CB8F5C-D395-AD40-BBD9-53369BE84640}" destId="{D1894A20-DB91-634C-8782-9C8A13103FF6}" srcOrd="4" destOrd="0" presId="urn:microsoft.com/office/officeart/2008/layout/LinedList"/>
    <dgm:cxn modelId="{52191ABC-F4E2-49BC-8DF8-7052F5A8B576}" type="presParOf" srcId="{05CB8F5C-D395-AD40-BBD9-53369BE84640}" destId="{853F3E66-3B0E-C841-98D5-6802A7A2E4A8}" srcOrd="5" destOrd="0" presId="urn:microsoft.com/office/officeart/2008/layout/LinedList"/>
    <dgm:cxn modelId="{380DD7A1-93C9-4F55-AC16-9C70BD97C3A4}" type="presParOf" srcId="{853F3E66-3B0E-C841-98D5-6802A7A2E4A8}" destId="{B705F7BA-757C-6549-9C73-2326015D6723}" srcOrd="0" destOrd="0" presId="urn:microsoft.com/office/officeart/2008/layout/LinedList"/>
    <dgm:cxn modelId="{C1A29389-0FA5-45C7-9310-044A512177EB}" type="presParOf" srcId="{853F3E66-3B0E-C841-98D5-6802A7A2E4A8}" destId="{9AF48A18-E74E-3E43-BCF5-5CD009AF2410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5B303-C42A-0F46-B1B4-9FC2C90E8F5B}">
      <dsp:nvSpPr>
        <dsp:cNvPr id="0" name=""/>
        <dsp:cNvSpPr/>
      </dsp:nvSpPr>
      <dsp:spPr>
        <a:xfrm>
          <a:off x="0" y="1844"/>
          <a:ext cx="48332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DE9C513-F9D6-7C40-9628-67B2B6D9AAB3}">
      <dsp:nvSpPr>
        <dsp:cNvPr id="0" name=""/>
        <dsp:cNvSpPr/>
      </dsp:nvSpPr>
      <dsp:spPr>
        <a:xfrm>
          <a:off x="0" y="1844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/>
            <a:t>Reduce children in out of home care by 10% </a:t>
          </a:r>
        </a:p>
      </dsp:txBody>
      <dsp:txXfrm>
        <a:off x="0" y="1844"/>
        <a:ext cx="4833256" cy="1258186"/>
      </dsp:txXfrm>
    </dsp:sp>
    <dsp:sp modelId="{B6682269-A845-6E41-9BE5-F15128675201}">
      <dsp:nvSpPr>
        <dsp:cNvPr id="0" name=""/>
        <dsp:cNvSpPr/>
      </dsp:nvSpPr>
      <dsp:spPr>
        <a:xfrm>
          <a:off x="0" y="1260031"/>
          <a:ext cx="4833256" cy="0"/>
        </a:xfrm>
        <a:prstGeom prst="line">
          <a:avLst/>
        </a:prstGeom>
        <a:solidFill>
          <a:schemeClr val="accent2">
            <a:hueOff val="-3825240"/>
            <a:satOff val="-5640"/>
            <a:lumOff val="-392"/>
            <a:alphaOff val="0"/>
          </a:schemeClr>
        </a:solidFill>
        <a:ln w="9525" cap="rnd" cmpd="sng" algn="ctr">
          <a:solidFill>
            <a:schemeClr val="accent2">
              <a:hueOff val="-3825240"/>
              <a:satOff val="-5640"/>
              <a:lumOff val="-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8F729D-14CA-1448-A52F-24A02E051745}">
      <dsp:nvSpPr>
        <dsp:cNvPr id="0" name=""/>
        <dsp:cNvSpPr/>
      </dsp:nvSpPr>
      <dsp:spPr>
        <a:xfrm>
          <a:off x="0" y="1260031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Reduce children &amp; adults in CSU, Inpatient, &amp; Detox by 15%</a:t>
          </a:r>
        </a:p>
      </dsp:txBody>
      <dsp:txXfrm>
        <a:off x="0" y="1260031"/>
        <a:ext cx="4833256" cy="1258186"/>
      </dsp:txXfrm>
    </dsp:sp>
    <dsp:sp modelId="{D1894A20-DB91-634C-8782-9C8A13103FF6}">
      <dsp:nvSpPr>
        <dsp:cNvPr id="0" name=""/>
        <dsp:cNvSpPr/>
      </dsp:nvSpPr>
      <dsp:spPr>
        <a:xfrm>
          <a:off x="0" y="2518218"/>
          <a:ext cx="4833256" cy="0"/>
        </a:xfrm>
        <a:prstGeom prst="line">
          <a:avLst/>
        </a:prstGeom>
        <a:solidFill>
          <a:schemeClr val="accent2">
            <a:hueOff val="-7650481"/>
            <a:satOff val="-11280"/>
            <a:lumOff val="-785"/>
            <a:alphaOff val="0"/>
          </a:schemeClr>
        </a:solidFill>
        <a:ln w="9525" cap="rnd" cmpd="sng" algn="ctr">
          <a:solidFill>
            <a:schemeClr val="accent2">
              <a:hueOff val="-7650481"/>
              <a:satOff val="-11280"/>
              <a:lumOff val="-78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05F7BA-757C-6549-9C73-2326015D6723}">
      <dsp:nvSpPr>
        <dsp:cNvPr id="0" name=""/>
        <dsp:cNvSpPr/>
      </dsp:nvSpPr>
      <dsp:spPr>
        <a:xfrm>
          <a:off x="0" y="2518218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Goal – June 2021</a:t>
          </a:r>
        </a:p>
      </dsp:txBody>
      <dsp:txXfrm>
        <a:off x="0" y="2518218"/>
        <a:ext cx="4833256" cy="1258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5B303-C42A-0F46-B1B4-9FC2C90E8F5B}">
      <dsp:nvSpPr>
        <dsp:cNvPr id="0" name=""/>
        <dsp:cNvSpPr/>
      </dsp:nvSpPr>
      <dsp:spPr>
        <a:xfrm>
          <a:off x="0" y="1844"/>
          <a:ext cx="48332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DE9C513-F9D6-7C40-9628-67B2B6D9AAB3}">
      <dsp:nvSpPr>
        <dsp:cNvPr id="0" name=""/>
        <dsp:cNvSpPr/>
      </dsp:nvSpPr>
      <dsp:spPr>
        <a:xfrm>
          <a:off x="0" y="1844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/>
            <a:t>Increase pre-crisis contacts</a:t>
          </a:r>
        </a:p>
      </dsp:txBody>
      <dsp:txXfrm>
        <a:off x="0" y="1844"/>
        <a:ext cx="4833256" cy="1258186"/>
      </dsp:txXfrm>
    </dsp:sp>
    <dsp:sp modelId="{B6682269-A845-6E41-9BE5-F15128675201}">
      <dsp:nvSpPr>
        <dsp:cNvPr id="0" name=""/>
        <dsp:cNvSpPr/>
      </dsp:nvSpPr>
      <dsp:spPr>
        <a:xfrm>
          <a:off x="0" y="1260031"/>
          <a:ext cx="4833256" cy="0"/>
        </a:xfrm>
        <a:prstGeom prst="line">
          <a:avLst/>
        </a:prstGeom>
        <a:solidFill>
          <a:schemeClr val="accent2">
            <a:hueOff val="-3825240"/>
            <a:satOff val="-5640"/>
            <a:lumOff val="-392"/>
            <a:alphaOff val="0"/>
          </a:schemeClr>
        </a:solidFill>
        <a:ln w="9525" cap="rnd" cmpd="sng" algn="ctr">
          <a:solidFill>
            <a:schemeClr val="accent2">
              <a:hueOff val="-3825240"/>
              <a:satOff val="-5640"/>
              <a:lumOff val="-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8F729D-14CA-1448-A52F-24A02E051745}">
      <dsp:nvSpPr>
        <dsp:cNvPr id="0" name=""/>
        <dsp:cNvSpPr/>
      </dsp:nvSpPr>
      <dsp:spPr>
        <a:xfrm>
          <a:off x="0" y="1260031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Community</a:t>
          </a:r>
          <a:r>
            <a:rPr lang="en-US" sz="1600" kern="1200" baseline="0" dirty="0"/>
            <a:t> awareness activities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/>
            <a:t>Referrals to community services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/>
            <a:t>Face to Face services: education, treatment, </a:t>
          </a:r>
          <a:r>
            <a:rPr lang="en-US" sz="1600" kern="1200" baseline="0" dirty="0" err="1"/>
            <a:t>etc</a:t>
          </a:r>
          <a:endParaRPr lang="en-US" sz="1600" kern="1200" dirty="0"/>
        </a:p>
      </dsp:txBody>
      <dsp:txXfrm>
        <a:off x="0" y="1260031"/>
        <a:ext cx="4833256" cy="1258186"/>
      </dsp:txXfrm>
    </dsp:sp>
    <dsp:sp modelId="{D1894A20-DB91-634C-8782-9C8A13103FF6}">
      <dsp:nvSpPr>
        <dsp:cNvPr id="0" name=""/>
        <dsp:cNvSpPr/>
      </dsp:nvSpPr>
      <dsp:spPr>
        <a:xfrm>
          <a:off x="0" y="2518218"/>
          <a:ext cx="4833256" cy="0"/>
        </a:xfrm>
        <a:prstGeom prst="line">
          <a:avLst/>
        </a:prstGeom>
        <a:solidFill>
          <a:schemeClr val="accent2">
            <a:hueOff val="-7650481"/>
            <a:satOff val="-11280"/>
            <a:lumOff val="-785"/>
            <a:alphaOff val="0"/>
          </a:schemeClr>
        </a:solidFill>
        <a:ln w="9525" cap="rnd" cmpd="sng" algn="ctr">
          <a:solidFill>
            <a:schemeClr val="accent2">
              <a:hueOff val="-7650481"/>
              <a:satOff val="-11280"/>
              <a:lumOff val="-78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05F7BA-757C-6549-9C73-2326015D6723}">
      <dsp:nvSpPr>
        <dsp:cNvPr id="0" name=""/>
        <dsp:cNvSpPr/>
      </dsp:nvSpPr>
      <dsp:spPr>
        <a:xfrm>
          <a:off x="0" y="2518218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Goal – June 2021</a:t>
          </a:r>
        </a:p>
      </dsp:txBody>
      <dsp:txXfrm>
        <a:off x="0" y="2518218"/>
        <a:ext cx="4833256" cy="1258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5B303-C42A-0F46-B1B4-9FC2C90E8F5B}">
      <dsp:nvSpPr>
        <dsp:cNvPr id="0" name=""/>
        <dsp:cNvSpPr/>
      </dsp:nvSpPr>
      <dsp:spPr>
        <a:xfrm>
          <a:off x="0" y="1844"/>
          <a:ext cx="48332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DE9C513-F9D6-7C40-9628-67B2B6D9AAB3}">
      <dsp:nvSpPr>
        <dsp:cNvPr id="0" name=""/>
        <dsp:cNvSpPr/>
      </dsp:nvSpPr>
      <dsp:spPr>
        <a:xfrm>
          <a:off x="0" y="1844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/>
            <a:t>% of children with verified abuse who had at least one other verified finding in the prior 12 months – Goal is 3% (baseline 7.4%)</a:t>
          </a:r>
        </a:p>
      </dsp:txBody>
      <dsp:txXfrm>
        <a:off x="0" y="1844"/>
        <a:ext cx="4833256" cy="1258186"/>
      </dsp:txXfrm>
    </dsp:sp>
    <dsp:sp modelId="{B6682269-A845-6E41-9BE5-F15128675201}">
      <dsp:nvSpPr>
        <dsp:cNvPr id="0" name=""/>
        <dsp:cNvSpPr/>
      </dsp:nvSpPr>
      <dsp:spPr>
        <a:xfrm>
          <a:off x="0" y="1260031"/>
          <a:ext cx="4833256" cy="0"/>
        </a:xfrm>
        <a:prstGeom prst="line">
          <a:avLst/>
        </a:prstGeom>
        <a:solidFill>
          <a:schemeClr val="accent2">
            <a:hueOff val="-3825240"/>
            <a:satOff val="-5640"/>
            <a:lumOff val="-392"/>
            <a:alphaOff val="0"/>
          </a:schemeClr>
        </a:solidFill>
        <a:ln w="9525" cap="rnd" cmpd="sng" algn="ctr">
          <a:solidFill>
            <a:schemeClr val="accent2">
              <a:hueOff val="-3825240"/>
              <a:satOff val="-5640"/>
              <a:lumOff val="-39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8F729D-14CA-1448-A52F-24A02E051745}">
      <dsp:nvSpPr>
        <dsp:cNvPr id="0" name=""/>
        <dsp:cNvSpPr/>
      </dsp:nvSpPr>
      <dsp:spPr>
        <a:xfrm>
          <a:off x="0" y="1260031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% of people entering SAMH crisis state who had exited one of those states in the prior 12 months – Goal is 10% (baseline 20.7%)</a:t>
          </a:r>
        </a:p>
      </dsp:txBody>
      <dsp:txXfrm>
        <a:off x="0" y="1260031"/>
        <a:ext cx="4833256" cy="1258186"/>
      </dsp:txXfrm>
    </dsp:sp>
    <dsp:sp modelId="{D1894A20-DB91-634C-8782-9C8A13103FF6}">
      <dsp:nvSpPr>
        <dsp:cNvPr id="0" name=""/>
        <dsp:cNvSpPr/>
      </dsp:nvSpPr>
      <dsp:spPr>
        <a:xfrm>
          <a:off x="0" y="2518218"/>
          <a:ext cx="4833256" cy="0"/>
        </a:xfrm>
        <a:prstGeom prst="line">
          <a:avLst/>
        </a:prstGeom>
        <a:solidFill>
          <a:schemeClr val="accent2">
            <a:hueOff val="-7650481"/>
            <a:satOff val="-11280"/>
            <a:lumOff val="-785"/>
            <a:alphaOff val="0"/>
          </a:schemeClr>
        </a:solidFill>
        <a:ln w="9525" cap="rnd" cmpd="sng" algn="ctr">
          <a:solidFill>
            <a:schemeClr val="accent2">
              <a:hueOff val="-7650481"/>
              <a:satOff val="-11280"/>
              <a:lumOff val="-78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05F7BA-757C-6549-9C73-2326015D6723}">
      <dsp:nvSpPr>
        <dsp:cNvPr id="0" name=""/>
        <dsp:cNvSpPr/>
      </dsp:nvSpPr>
      <dsp:spPr>
        <a:xfrm>
          <a:off x="0" y="2518218"/>
          <a:ext cx="4833256" cy="1258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Goal – June 2021</a:t>
          </a:r>
        </a:p>
      </dsp:txBody>
      <dsp:txXfrm>
        <a:off x="0" y="2518218"/>
        <a:ext cx="4833256" cy="1258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73E014-A6AA-472C-8E12-1D9B2DEC5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A60B8-51CB-4CEB-8F1F-B3D7B7F00C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2B26F-7429-404A-9C5E-0E429E02A42E}" type="datetimeFigureOut">
              <a:rPr lang="en-US" smtClean="0"/>
              <a:t>10/1/2019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84C44-A5E4-4BDA-B29B-03462F0688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CB09A-41E4-4E88-82E6-007D826251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AED79-B44F-46F7-9A9D-EC94587FA3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31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A0E3A-0C98-4EA0-AAC9-F2996360A904}" type="datetimeFigureOut">
              <a:rPr lang="en-US" smtClean="0"/>
              <a:t>10/1/2019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AE1FE-786B-4B83-86A4-F53D62926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9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5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1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0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EJDliThj7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microsoft.com/office/2007/relationships/diagramDrawing" Target="../diagrams/drawing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1.JPG"/><Relationship Id="rId10" Type="http://schemas.microsoft.com/office/2007/relationships/diagramDrawing" Target="../diagrams/drawing2.xml"/><Relationship Id="rId4" Type="http://schemas.openxmlformats.org/officeDocument/2006/relationships/image" Target="../media/image10.JP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2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4.png"/><Relationship Id="rId10" Type="http://schemas.microsoft.com/office/2007/relationships/diagramDrawing" Target="../diagrams/drawing3.xml"/><Relationship Id="rId4" Type="http://schemas.openxmlformats.org/officeDocument/2006/relationships/image" Target="../media/image13.jpg"/><Relationship Id="rId9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en-US" dirty="0"/>
              <a:t>Circuit 12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05262DB-6398-4AF9-96A3-041CFB112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en-US" dirty="0"/>
              <a:t>Child Protection Summit 2019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6CFBDA-1201-4C75-A5E9-4673DDBDE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8484" y="511728"/>
            <a:ext cx="7441035" cy="56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D0F6F4-7006-4738-9E7C-F71869CE0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538" y="587230"/>
            <a:ext cx="7684315" cy="53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0D0934-145F-4070-8AA0-3B4B4C069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4477" y="587230"/>
            <a:ext cx="8045042" cy="51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3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8B9F93-09E3-4D5D-B89C-78DDA4E5F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7758" y="780176"/>
            <a:ext cx="7826928" cy="53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2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B04D30-F121-44BF-B2ED-623CADCAD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3259" y="845191"/>
            <a:ext cx="7927596" cy="51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75CA07-7016-4CDA-A1C9-8B7CAD4D0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206" y="1048624"/>
            <a:ext cx="7315200" cy="51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5AACD5-9B7D-4A7A-824D-862C4B40A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206" y="889234"/>
            <a:ext cx="7424257" cy="52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2D7304-F22D-4FE9-B4BE-E3843C64E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9703" y="998290"/>
            <a:ext cx="7499758" cy="53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0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8BBB59-D57B-4B01-8A4B-A7BD61DD4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040" y="914400"/>
            <a:ext cx="7415868" cy="52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5EEC51-5258-409C-82B2-DF9DBD455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3043" y="702579"/>
            <a:ext cx="7491368" cy="55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E96255-54C1-45E5-9AFF-9776AC8C4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122" y="914400"/>
            <a:ext cx="8871581" cy="4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1CEEAC-1004-4E06-9A07-7763A7DF3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207" y="1107348"/>
            <a:ext cx="7139032" cy="49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8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CE2896-9E13-4F56-BD73-B7513C025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1040235"/>
            <a:ext cx="6999318" cy="51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744014-73DC-450C-8949-83ECBB4BE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520117"/>
            <a:ext cx="6479201" cy="56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9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315168-2731-4222-B803-7DC2E0B3F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662730"/>
            <a:ext cx="6096528" cy="50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CB3C42-C792-4968-B05D-F9DD5F8B8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820" y="1208016"/>
            <a:ext cx="6605357" cy="50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C8777F-C29B-4BF1-BC8F-D6EAADA15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8" y="981512"/>
            <a:ext cx="6739259" cy="52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03F640-FAA1-447F-AE38-80DEFE7B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428" y="855678"/>
            <a:ext cx="7172587" cy="52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1EB01-3879-40C0-B7EC-4F1C01D37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4044" y="956345"/>
            <a:ext cx="6622134" cy="5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2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57BAAF-B449-44FD-A271-8C2376FF2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679508"/>
            <a:ext cx="6096528" cy="50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03BE69-FBE3-40AE-9BF4-7A515AB9D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729842"/>
            <a:ext cx="6096528" cy="50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5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C588-75BC-41AA-81E4-1865E8AC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Four Disciplines of Execution</a:t>
            </a:r>
          </a:p>
        </p:txBody>
      </p:sp>
      <p:pic>
        <p:nvPicPr>
          <p:cNvPr id="4" name="Online Media 3" title="The 4 Disciplines of Execution in a Nutshell">
            <a:hlinkClick r:id="" action="ppaction://media"/>
            <a:extLst>
              <a:ext uri="{FF2B5EF4-FFF2-40B4-BE49-F238E27FC236}">
                <a16:creationId xmlns:a16="http://schemas.microsoft.com/office/drawing/2014/main" id="{D8D1BBC0-F37C-4524-9CC6-8E122C3BC40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61607" y="1560352"/>
            <a:ext cx="5654180" cy="39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CFAC6B-8F55-4320-A162-C7F5B28F1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721453"/>
            <a:ext cx="6096528" cy="50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79238-8306-4D31-B1D0-18CE13772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6323" y="738232"/>
            <a:ext cx="6378854" cy="52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3BA7E1-8690-4920-A55C-6C2CC29F5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3593" y="872456"/>
            <a:ext cx="7041584" cy="48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563069-07F5-4190-B250-5BD433794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1040236"/>
            <a:ext cx="6096528" cy="469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5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E1F7C1-2C36-4A4A-9DAF-4E887DAE3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713064"/>
            <a:ext cx="6096528" cy="50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6447E8-F68F-4AAB-85F8-A56ECF831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1015068"/>
            <a:ext cx="6096528" cy="47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CDB594-9EDB-4E6B-977E-2286A70FD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9760" y="1208016"/>
            <a:ext cx="7373923" cy="47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5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262AD3-C5C5-4A0A-8804-07C5792E3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981512"/>
            <a:ext cx="6096528" cy="49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3F4427-8471-475B-AFDC-22C58B12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796954"/>
            <a:ext cx="6096528" cy="49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8BF36F-0988-44AE-9357-77FB1AC87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319" y="973124"/>
            <a:ext cx="6680858" cy="47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BC99-3A07-47CC-92C8-2B6ABB8A3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Four Disciplines of Execution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DF70EE-9697-4AC7-BF5C-A740AEE8E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981677" y="492999"/>
            <a:ext cx="4499263" cy="6526634"/>
          </a:xfrm>
        </p:spPr>
      </p:pic>
    </p:spTree>
    <p:extLst>
      <p:ext uri="{BB962C8B-B14F-4D97-AF65-F5344CB8AC3E}">
        <p14:creationId xmlns:p14="http://schemas.microsoft.com/office/powerpoint/2010/main" val="12728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D92A98-B80A-46B1-92E5-41F4C9FEE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880844"/>
            <a:ext cx="6898650" cy="48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1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9583E6-F1CB-4411-B9EE-02C442DEC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374" y="864066"/>
            <a:ext cx="6722803" cy="48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0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1D6611-4609-48DE-A06F-AF800749B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262" y="847288"/>
            <a:ext cx="6789915" cy="48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DE43B5-E95F-4E44-8B12-ECE09EDB4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813732"/>
            <a:ext cx="6096528" cy="49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842649-BF1B-4293-92D1-9629FF744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9094" y="520118"/>
            <a:ext cx="6966083" cy="52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AA68E-82FC-437C-960B-024E6EA35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872456"/>
            <a:ext cx="6096528" cy="48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9F2061-15A2-4904-9B8F-A51D2FFED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3593" y="805344"/>
            <a:ext cx="7041584" cy="493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F72EDE-C407-44F9-BF46-06A17A49E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538" y="780176"/>
            <a:ext cx="6999639" cy="49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0B8B73-42DD-44D0-8528-8946E030C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780176"/>
            <a:ext cx="6096528" cy="49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6AB0DF-05B8-4259-9EB6-BA8414B26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649" y="1023457"/>
            <a:ext cx="6932206" cy="53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4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EAC9-3B03-41C3-9F2C-0EB2A1723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99135"/>
            <a:ext cx="8911687" cy="1280890"/>
          </a:xfrm>
        </p:spPr>
        <p:txBody>
          <a:bodyPr/>
          <a:lstStyle/>
          <a:p>
            <a:pPr algn="ctr"/>
            <a:r>
              <a:rPr lang="en-US" dirty="0"/>
              <a:t>Four Disciplines of Execution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5AA155-BBC7-4912-939F-6C7BB71DF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669250" y="373922"/>
            <a:ext cx="4759036" cy="6810850"/>
          </a:xfrm>
        </p:spPr>
      </p:pic>
    </p:spTree>
    <p:extLst>
      <p:ext uri="{BB962C8B-B14F-4D97-AF65-F5344CB8AC3E}">
        <p14:creationId xmlns:p14="http://schemas.microsoft.com/office/powerpoint/2010/main" val="22533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5F5AACC0-535A-4587-A9B9-9A1E379BB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8475" y="569343"/>
            <a:ext cx="7806906" cy="5771072"/>
          </a:xfrm>
        </p:spPr>
      </p:pic>
    </p:spTree>
    <p:extLst>
      <p:ext uri="{BB962C8B-B14F-4D97-AF65-F5344CB8AC3E}">
        <p14:creationId xmlns:p14="http://schemas.microsoft.com/office/powerpoint/2010/main" val="370209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6FA337-983D-42AA-B45A-918E45414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0619" y="517585"/>
            <a:ext cx="7781026" cy="5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96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DA20F6-A0AF-4E94-83FB-314EB0734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0838" y="845389"/>
            <a:ext cx="7927675" cy="52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80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8E25CB-4933-44D0-9099-3BE7D894E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6280" y="888521"/>
            <a:ext cx="7444596" cy="56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20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6F07F6-0259-4EE9-9C35-DA36BF9FD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1940" y="646981"/>
            <a:ext cx="7375585" cy="57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46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C5AE8F-630E-4F47-8A70-20DC41D00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491706"/>
            <a:ext cx="7901796" cy="60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31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A77731-0A30-4F06-B54F-35AC75727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532" y="750499"/>
            <a:ext cx="7884543" cy="56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3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CC7432-7EB3-4CFF-950B-38A619A71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158" y="879894"/>
            <a:ext cx="7910423" cy="51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18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A3BD00-F394-414D-82CE-1C814EB1F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147" y="897148"/>
            <a:ext cx="8057072" cy="52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42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3DC993-A83F-4AE9-BAFB-84811F223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182" y="733246"/>
            <a:ext cx="7703388" cy="55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00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A9472B-BE73-494A-9A61-CF6F6D4E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170" y="4734096"/>
            <a:ext cx="3579048" cy="2123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27FA4-E917-1A4B-90B7-6F7401ABD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169" y="0"/>
            <a:ext cx="3583829" cy="2272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Child Welfare/SAMH</a:t>
            </a:r>
            <a:br>
              <a:rPr lang="en-US" dirty="0"/>
            </a:br>
            <a:r>
              <a:rPr lang="en-US" dirty="0"/>
              <a:t> War Wigs</a:t>
            </a:r>
          </a:p>
        </p:txBody>
      </p:sp>
      <p:graphicFrame>
        <p:nvGraphicFramePr>
          <p:cNvPr id="5" name="Content Placeholder 2" descr="Icon List SmartArt graphic">
            <a:extLst>
              <a:ext uri="{FF2B5EF4-FFF2-40B4-BE49-F238E27FC236}">
                <a16:creationId xmlns:a16="http://schemas.microsoft.com/office/drawing/2014/main" id="{7201ED44-E43F-0F4D-9EE4-135AC6924F3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133714"/>
              </p:ext>
            </p:extLst>
          </p:nvPr>
        </p:nvGraphicFramePr>
        <p:xfrm>
          <a:off x="2724539" y="2133600"/>
          <a:ext cx="4833257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C89BB6D-E5DF-444A-8762-4350CC4BE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8170" y="2272021"/>
            <a:ext cx="3583829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62211F-28B8-4BD9-A2D2-AC7B65DFF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146" y="802258"/>
            <a:ext cx="7703389" cy="521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74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171BB4-2E63-41E3-8A33-1E868F61B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562" y="905774"/>
            <a:ext cx="8566029" cy="5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82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9F7153-2785-46EE-B522-39E928F05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377" y="750498"/>
            <a:ext cx="8057072" cy="54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040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39E650-C2EE-4B1D-8BFA-5BF5103BA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1608" y="793630"/>
            <a:ext cx="8410753" cy="55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475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56B35-B489-4B04-9633-F23EF5ECD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84" y="624111"/>
            <a:ext cx="5848350" cy="116736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A94412-053D-4DB0-A29C-5C7493705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8734" y="2132045"/>
            <a:ext cx="3946849" cy="38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75439-C766-134A-A0D0-BE002D8B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615470"/>
          </a:xfrm>
        </p:spPr>
        <p:txBody>
          <a:bodyPr>
            <a:normAutofit/>
          </a:bodyPr>
          <a:lstStyle/>
          <a:p>
            <a:r>
              <a:rPr lang="en-US" dirty="0"/>
              <a:t>Kimberly Kutch, DCF SCR Circuit 12 Community Development Administrator</a:t>
            </a:r>
          </a:p>
          <a:p>
            <a:r>
              <a:rPr lang="en-US" dirty="0"/>
              <a:t>David Silverstein, DCF SCR  Circuit 12 Managing Attorney</a:t>
            </a:r>
          </a:p>
          <a:p>
            <a:r>
              <a:rPr lang="en-US" dirty="0"/>
              <a:t>Brena Slater, Safe Children’s Coalition Senior Vice President</a:t>
            </a:r>
          </a:p>
          <a:p>
            <a:r>
              <a:rPr lang="en-US" dirty="0"/>
              <a:t>Kathleen Cowan, Safe Children’s Coalition Vice President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3739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A9472B-BE73-494A-9A61-CF6F6D4E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930" y="4617526"/>
            <a:ext cx="3668070" cy="2231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71C86-5256-F346-852E-D64FDD48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930" y="2520307"/>
            <a:ext cx="3668069" cy="2110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27FA4-E917-1A4B-90B7-6F7401ABD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931" y="8803"/>
            <a:ext cx="3668068" cy="2557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Child Welfare/SAMH</a:t>
            </a:r>
            <a:br>
              <a:rPr lang="en-US" dirty="0"/>
            </a:br>
            <a:r>
              <a:rPr lang="en-US" dirty="0"/>
              <a:t> Battle Wigs</a:t>
            </a:r>
          </a:p>
        </p:txBody>
      </p:sp>
      <p:graphicFrame>
        <p:nvGraphicFramePr>
          <p:cNvPr id="5" name="Content Placeholder 2" descr="Icon List SmartArt graphic">
            <a:extLst>
              <a:ext uri="{FF2B5EF4-FFF2-40B4-BE49-F238E27FC236}">
                <a16:creationId xmlns:a16="http://schemas.microsoft.com/office/drawing/2014/main" id="{7201ED44-E43F-0F4D-9EE4-135AC6924F3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590346"/>
              </p:ext>
            </p:extLst>
          </p:nvPr>
        </p:nvGraphicFramePr>
        <p:xfrm>
          <a:off x="2724539" y="2133600"/>
          <a:ext cx="4833257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908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A9472B-BE73-494A-9A61-CF6F6D4E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931" y="4617526"/>
            <a:ext cx="3668068" cy="2231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71C86-5256-F346-852E-D64FDD48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931" y="2272021"/>
            <a:ext cx="3668068" cy="2358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27FA4-E917-1A4B-90B7-6F7401ABD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930" y="8803"/>
            <a:ext cx="3668069" cy="2557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dirty="0"/>
              <a:t>Child Welfare/SAMH</a:t>
            </a:r>
            <a:br>
              <a:rPr lang="en-US" dirty="0"/>
            </a:br>
            <a:r>
              <a:rPr lang="en-US" dirty="0"/>
              <a:t> Battle Wigs</a:t>
            </a:r>
          </a:p>
        </p:txBody>
      </p:sp>
      <p:graphicFrame>
        <p:nvGraphicFramePr>
          <p:cNvPr id="5" name="Content Placeholder 2" descr="Icon List SmartArt graphic">
            <a:extLst>
              <a:ext uri="{FF2B5EF4-FFF2-40B4-BE49-F238E27FC236}">
                <a16:creationId xmlns:a16="http://schemas.microsoft.com/office/drawing/2014/main" id="{7201ED44-E43F-0F4D-9EE4-135AC6924F3C}"/>
              </a:ext>
            </a:extLst>
          </p:cNvPr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724539" y="2133600"/>
          <a:ext cx="4833257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842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44D15-5B13-4A27-BA8E-6536EC80B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911" y="95416"/>
            <a:ext cx="7728668" cy="6559825"/>
          </a:xfrm>
        </p:spPr>
      </p:pic>
    </p:spTree>
    <p:extLst>
      <p:ext uri="{BB962C8B-B14F-4D97-AF65-F5344CB8AC3E}">
        <p14:creationId xmlns:p14="http://schemas.microsoft.com/office/powerpoint/2010/main" val="2061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766309_Event Plan Wisp Design_SL_V1.pptx" id="{BF5614A6-2C68-45C5-808B-A03847169876}" vid="{EF7DD8D8-94B0-4706-A3A0-4A5CFF60D7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432D6E-6060-4177-BFA8-C98B20AA2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791FE0-E525-44F5-B24B-E8E5757CF5F2}">
  <ds:schemaRefs>
    <ds:schemaRef ds:uri="16c05727-aa75-4e4a-9b5f-8a80a116589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6428C60-BADF-461E-ACB1-6AC412BA55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Event plan Wisp design</Template>
  <TotalTime>0</TotalTime>
  <Words>179</Words>
  <Application>Microsoft Office PowerPoint</Application>
  <PresentationFormat>Widescreen</PresentationFormat>
  <Paragraphs>29</Paragraphs>
  <Slides>65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Century Gothic</vt:lpstr>
      <vt:lpstr>Wingdings 3</vt:lpstr>
      <vt:lpstr>Wisp</vt:lpstr>
      <vt:lpstr>Circuit 12</vt:lpstr>
      <vt:lpstr>PowerPoint Presentation</vt:lpstr>
      <vt:lpstr>Four Disciplines of Execution</vt:lpstr>
      <vt:lpstr>Four Disciplines of Execution</vt:lpstr>
      <vt:lpstr>Four Disciplines of Execution</vt:lpstr>
      <vt:lpstr>Child Welfare/SAMH  War Wigs</vt:lpstr>
      <vt:lpstr>Child Welfare/SAMH  Battle Wigs</vt:lpstr>
      <vt:lpstr>Child Welfare/SAMH  Battle Wigs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2019-08-20T12:46:52Z</dcterms:created>
  <dcterms:modified xsi:type="dcterms:W3CDTF">2019-10-01T14:13:14Z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